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ileron" panose="020B0604020202020204" charset="0"/>
      <p:regular r:id="rId16"/>
    </p:embeddedFont>
    <p:embeddedFont>
      <p:font typeface="Aileron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72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ürge Martina DBF_SUM" userId="e8247f11-427c-4a0e-93e0-404575c966fd" providerId="ADAL" clId="{5CE83EAF-A954-4B7D-8B18-F37A8D68D21B}"/>
    <pc:docChg chg="modSld">
      <pc:chgData name="Bürge Martina DBF_SUM" userId="e8247f11-427c-4a0e-93e0-404575c966fd" providerId="ADAL" clId="{5CE83EAF-A954-4B7D-8B18-F37A8D68D21B}" dt="2026-03-16T19:31:37.749" v="40" actId="1076"/>
      <pc:docMkLst>
        <pc:docMk/>
      </pc:docMkLst>
      <pc:sldChg chg="modAnim">
        <pc:chgData name="Bürge Martina DBF_SUM" userId="e8247f11-427c-4a0e-93e0-404575c966fd" providerId="ADAL" clId="{5CE83EAF-A954-4B7D-8B18-F37A8D68D21B}" dt="2026-03-16T19:28:30.384" v="10"/>
        <pc:sldMkLst>
          <pc:docMk/>
          <pc:sldMk cId="0" sldId="258"/>
        </pc:sldMkLst>
      </pc:sldChg>
      <pc:sldChg chg="modAnim">
        <pc:chgData name="Bürge Martina DBF_SUM" userId="e8247f11-427c-4a0e-93e0-404575c966fd" providerId="ADAL" clId="{5CE83EAF-A954-4B7D-8B18-F37A8D68D21B}" dt="2026-03-16T19:29:01.243" v="20"/>
        <pc:sldMkLst>
          <pc:docMk/>
          <pc:sldMk cId="0" sldId="260"/>
        </pc:sldMkLst>
      </pc:sldChg>
      <pc:sldChg chg="modAnim">
        <pc:chgData name="Bürge Martina DBF_SUM" userId="e8247f11-427c-4a0e-93e0-404575c966fd" providerId="ADAL" clId="{5CE83EAF-A954-4B7D-8B18-F37A8D68D21B}" dt="2026-03-16T19:29:25.894" v="27"/>
        <pc:sldMkLst>
          <pc:docMk/>
          <pc:sldMk cId="0" sldId="262"/>
        </pc:sldMkLst>
      </pc:sldChg>
      <pc:sldChg chg="modAnim">
        <pc:chgData name="Bürge Martina DBF_SUM" userId="e8247f11-427c-4a0e-93e0-404575c966fd" providerId="ADAL" clId="{5CE83EAF-A954-4B7D-8B18-F37A8D68D21B}" dt="2026-03-16T19:29:42.997" v="33"/>
        <pc:sldMkLst>
          <pc:docMk/>
          <pc:sldMk cId="0" sldId="264"/>
        </pc:sldMkLst>
      </pc:sldChg>
      <pc:sldChg chg="modSp mod">
        <pc:chgData name="Bürge Martina DBF_SUM" userId="e8247f11-427c-4a0e-93e0-404575c966fd" providerId="ADAL" clId="{5CE83EAF-A954-4B7D-8B18-F37A8D68D21B}" dt="2026-03-16T19:31:14.455" v="39" actId="179"/>
        <pc:sldMkLst>
          <pc:docMk/>
          <pc:sldMk cId="0" sldId="267"/>
        </pc:sldMkLst>
        <pc:spChg chg="mod">
          <ac:chgData name="Bürge Martina DBF_SUM" userId="e8247f11-427c-4a0e-93e0-404575c966fd" providerId="ADAL" clId="{5CE83EAF-A954-4B7D-8B18-F37A8D68D21B}" dt="2026-03-16T19:31:14.455" v="39" actId="179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Bürge Martina DBF_SUM" userId="e8247f11-427c-4a0e-93e0-404575c966fd" providerId="ADAL" clId="{5CE83EAF-A954-4B7D-8B18-F37A8D68D21B}" dt="2026-03-16T19:31:37.749" v="40" actId="1076"/>
        <pc:sldMkLst>
          <pc:docMk/>
          <pc:sldMk cId="0" sldId="269"/>
        </pc:sldMkLst>
        <pc:spChg chg="mod">
          <ac:chgData name="Bürge Martina DBF_SUM" userId="e8247f11-427c-4a0e-93e0-404575c966fd" providerId="ADAL" clId="{5CE83EAF-A954-4B7D-8B18-F37A8D68D21B}" dt="2026-03-16T19:31:37.749" v="40" actId="1076"/>
          <ac:spMkLst>
            <pc:docMk/>
            <pc:sldMk cId="0" sldId="269"/>
            <ac:spMk id="3" creationId="{00000000-0000-0000-0000-000000000000}"/>
          </ac:spMkLst>
        </pc:spChg>
      </pc:sldChg>
    </pc:docChg>
  </pc:docChgLst>
  <pc:docChgLst>
    <pc:chgData name="Herpich Fiona DBF_SUM" userId="bf7663dd-dee2-45c2-8cb9-f94073315bf3" providerId="ADAL" clId="{B9F5A40C-A928-47C7-B4AF-DF91AFDB83B9}"/>
    <pc:docChg chg="modSld">
      <pc:chgData name="Herpich Fiona DBF_SUM" userId="bf7663dd-dee2-45c2-8cb9-f94073315bf3" providerId="ADAL" clId="{B9F5A40C-A928-47C7-B4AF-DF91AFDB83B9}" dt="2026-03-18T19:30:27.142" v="45" actId="6549"/>
      <pc:docMkLst>
        <pc:docMk/>
      </pc:docMkLst>
      <pc:sldChg chg="modSp mod">
        <pc:chgData name="Herpich Fiona DBF_SUM" userId="bf7663dd-dee2-45c2-8cb9-f94073315bf3" providerId="ADAL" clId="{B9F5A40C-A928-47C7-B4AF-DF91AFDB83B9}" dt="2026-03-18T19:19:51.938" v="10" actId="5793"/>
        <pc:sldMkLst>
          <pc:docMk/>
          <pc:sldMk cId="0" sldId="257"/>
        </pc:sldMkLst>
        <pc:spChg chg="mod">
          <ac:chgData name="Herpich Fiona DBF_SUM" userId="bf7663dd-dee2-45c2-8cb9-f94073315bf3" providerId="ADAL" clId="{B9F5A40C-A928-47C7-B4AF-DF91AFDB83B9}" dt="2026-03-18T19:19:51.938" v="10" actId="5793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26:51.478" v="13" actId="20577"/>
        <pc:sldMkLst>
          <pc:docMk/>
          <pc:sldMk cId="0" sldId="258"/>
        </pc:sldMkLst>
        <pc:spChg chg="mod">
          <ac:chgData name="Herpich Fiona DBF_SUM" userId="bf7663dd-dee2-45c2-8cb9-f94073315bf3" providerId="ADAL" clId="{B9F5A40C-A928-47C7-B4AF-DF91AFDB83B9}" dt="2026-03-18T19:26:51.478" v="13" actId="20577"/>
          <ac:spMkLst>
            <pc:docMk/>
            <pc:sldMk cId="0" sldId="258"/>
            <ac:spMk id="6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27:04.088" v="20" actId="20577"/>
        <pc:sldMkLst>
          <pc:docMk/>
          <pc:sldMk cId="0" sldId="260"/>
        </pc:sldMkLst>
        <pc:spChg chg="mod">
          <ac:chgData name="Herpich Fiona DBF_SUM" userId="bf7663dd-dee2-45c2-8cb9-f94073315bf3" providerId="ADAL" clId="{B9F5A40C-A928-47C7-B4AF-DF91AFDB83B9}" dt="2026-03-18T19:27:04.088" v="20" actId="20577"/>
          <ac:spMkLst>
            <pc:docMk/>
            <pc:sldMk cId="0" sldId="260"/>
            <ac:spMk id="6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27:16.890" v="23" actId="20577"/>
        <pc:sldMkLst>
          <pc:docMk/>
          <pc:sldMk cId="0" sldId="262"/>
        </pc:sldMkLst>
        <pc:spChg chg="mod">
          <ac:chgData name="Herpich Fiona DBF_SUM" userId="bf7663dd-dee2-45c2-8cb9-f94073315bf3" providerId="ADAL" clId="{B9F5A40C-A928-47C7-B4AF-DF91AFDB83B9}" dt="2026-03-18T19:27:16.890" v="23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27:31.609" v="26" actId="20577"/>
        <pc:sldMkLst>
          <pc:docMk/>
          <pc:sldMk cId="0" sldId="264"/>
        </pc:sldMkLst>
        <pc:spChg chg="mod">
          <ac:chgData name="Herpich Fiona DBF_SUM" userId="bf7663dd-dee2-45c2-8cb9-f94073315bf3" providerId="ADAL" clId="{B9F5A40C-A928-47C7-B4AF-DF91AFDB83B9}" dt="2026-03-18T19:27:31.609" v="26" actId="20577"/>
          <ac:spMkLst>
            <pc:docMk/>
            <pc:sldMk cId="0" sldId="264"/>
            <ac:spMk id="6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30:27.142" v="45" actId="6549"/>
        <pc:sldMkLst>
          <pc:docMk/>
          <pc:sldMk cId="0" sldId="267"/>
        </pc:sldMkLst>
        <pc:spChg chg="mod">
          <ac:chgData name="Herpich Fiona DBF_SUM" userId="bf7663dd-dee2-45c2-8cb9-f94073315bf3" providerId="ADAL" clId="{B9F5A40C-A928-47C7-B4AF-DF91AFDB83B9}" dt="2026-03-18T19:28:25.054" v="27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Herpich Fiona DBF_SUM" userId="bf7663dd-dee2-45c2-8cb9-f94073315bf3" providerId="ADAL" clId="{B9F5A40C-A928-47C7-B4AF-DF91AFDB83B9}" dt="2026-03-18T19:30:27.142" v="45" actId="6549"/>
          <ac:spMkLst>
            <pc:docMk/>
            <pc:sldMk cId="0" sldId="267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289453"/>
            <a:ext cx="18146329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UNGEWÖHNLICHE BERUFE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33526" y="3602581"/>
            <a:ext cx="1122094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4"/>
              </a:lnSpc>
            </a:pPr>
            <a:r>
              <a:rPr lang="en-US" sz="5012" spc="1002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KENNST DU DIESE BERUFE?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33526" y="8140209"/>
            <a:ext cx="11220949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spc="60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SPRUNGBRETTMAGAZIN</a:t>
            </a:r>
          </a:p>
          <a:p>
            <a:pPr algn="ctr">
              <a:lnSpc>
                <a:spcPts val="3600"/>
              </a:lnSpc>
            </a:pPr>
            <a:r>
              <a:rPr lang="en-US" sz="3000" spc="60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3_2025/26</a:t>
            </a:r>
          </a:p>
          <a:p>
            <a:pPr algn="ctr">
              <a:lnSpc>
                <a:spcPts val="3600"/>
              </a:lnSpc>
            </a:pPr>
            <a:r>
              <a:rPr lang="en-US" sz="3000" spc="60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S.14-15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648238"/>
            <a:ext cx="182880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BERUFE RATEN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78806" y="3309938"/>
            <a:ext cx="15130388" cy="320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2" lvl="1" indent="-377821" algn="l">
              <a:lnSpc>
                <a:spcPts val="4199"/>
              </a:lnSpc>
              <a:buFont typeface="Arial"/>
              <a:buChar char="•"/>
            </a:pPr>
            <a:r>
              <a:rPr lang="en-US" sz="3499" spc="69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ICH ZEIGE EUCH STICHWORTE ZU VIER BERUFEN.</a:t>
            </a:r>
          </a:p>
          <a:p>
            <a:pPr algn="l">
              <a:lnSpc>
                <a:spcPts val="4199"/>
              </a:lnSpc>
            </a:pPr>
            <a:r>
              <a:rPr lang="en-US" sz="3499" spc="69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marL="755642" lvl="1" indent="-377821" algn="l">
              <a:lnSpc>
                <a:spcPts val="4199"/>
              </a:lnSpc>
              <a:buFont typeface="Arial"/>
              <a:buChar char="•"/>
            </a:pPr>
            <a:r>
              <a:rPr lang="en-US" sz="3499" spc="69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ÜBERLEGT: WELCHER BERUF KÖNNTE DAS SEIN? </a:t>
            </a:r>
          </a:p>
          <a:p>
            <a:pPr marL="377821" lvl="1" algn="l">
              <a:lnSpc>
                <a:spcPts val="4199"/>
              </a:lnSpc>
            </a:pPr>
            <a:endParaRPr lang="en-US" sz="3499" spc="699" dirty="0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199"/>
              </a:lnSpc>
            </a:pPr>
            <a:endParaRPr lang="en-US" sz="3499" spc="699" dirty="0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4199"/>
              </a:lnSpc>
            </a:pPr>
            <a:r>
              <a:rPr lang="en-US" sz="3499" spc="69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⟶ WIR GEHEN MÖGLICHE IDEEN IM PLENUM DURCH.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671" y="590177"/>
            <a:ext cx="18146329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BERUF 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840020"/>
            <a:ext cx="11220949" cy="305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STEINE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GASSEN UND GÄRTEN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HAMMER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RÜCKEN UND KNIE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698037" y="4536877"/>
            <a:ext cx="6912143" cy="4114800"/>
            <a:chOff x="0" y="0"/>
            <a:chExt cx="9216190" cy="5486400"/>
          </a:xfrm>
        </p:grpSpPr>
        <p:sp>
          <p:nvSpPr>
            <p:cNvPr id="5" name="Freeform 5"/>
            <p:cNvSpPr/>
            <p:nvPr/>
          </p:nvSpPr>
          <p:spPr>
            <a:xfrm>
              <a:off x="160234" y="0"/>
              <a:ext cx="9055956" cy="5486400"/>
            </a:xfrm>
            <a:custGeom>
              <a:avLst/>
              <a:gdLst/>
              <a:ahLst/>
              <a:cxnLst/>
              <a:rect l="l" t="t" r="r" b="b"/>
              <a:pathLst>
                <a:path w="9055956" h="5486400">
                  <a:moveTo>
                    <a:pt x="0" y="0"/>
                  </a:moveTo>
                  <a:lnTo>
                    <a:pt x="9055956" y="0"/>
                  </a:lnTo>
                  <a:lnTo>
                    <a:pt x="9055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124075"/>
              <a:ext cx="9026142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 spc="600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WELCHER BERUF KÖNNTE DAS SEIN?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698" y="269383"/>
            <a:ext cx="18276362" cy="9933578"/>
            <a:chOff x="0" y="0"/>
            <a:chExt cx="24368483" cy="13244770"/>
          </a:xfrm>
        </p:grpSpPr>
        <p:sp>
          <p:nvSpPr>
            <p:cNvPr id="3" name="Freeform 3"/>
            <p:cNvSpPr/>
            <p:nvPr/>
          </p:nvSpPr>
          <p:spPr>
            <a:xfrm>
              <a:off x="1366741" y="0"/>
              <a:ext cx="21862070" cy="13244770"/>
            </a:xfrm>
            <a:custGeom>
              <a:avLst/>
              <a:gdLst/>
              <a:ahLst/>
              <a:cxnLst/>
              <a:rect l="l" t="t" r="r" b="b"/>
              <a:pathLst>
                <a:path w="21862070" h="13244770">
                  <a:moveTo>
                    <a:pt x="0" y="0"/>
                  </a:moveTo>
                  <a:lnTo>
                    <a:pt x="21862070" y="0"/>
                  </a:lnTo>
                  <a:lnTo>
                    <a:pt x="21862070" y="13244770"/>
                  </a:lnTo>
                  <a:lnTo>
                    <a:pt x="0" y="132447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386243"/>
              <a:ext cx="24368483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00"/>
                </a:lnSpc>
              </a:pPr>
              <a:r>
                <a:rPr lang="en-US" sz="6000" spc="1200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PFLÄSTERER/IN EFZ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671" y="590177"/>
            <a:ext cx="18146329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BERUF B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74752"/>
            <a:ext cx="11220949" cy="381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ORGEL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KIRCHE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HOLZ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FEINGEFÜHL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GROSSE MASCHINEN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698037" y="4536877"/>
            <a:ext cx="6912143" cy="4114800"/>
            <a:chOff x="0" y="0"/>
            <a:chExt cx="9216190" cy="5486400"/>
          </a:xfrm>
        </p:grpSpPr>
        <p:sp>
          <p:nvSpPr>
            <p:cNvPr id="5" name="Freeform 5"/>
            <p:cNvSpPr/>
            <p:nvPr/>
          </p:nvSpPr>
          <p:spPr>
            <a:xfrm>
              <a:off x="160234" y="0"/>
              <a:ext cx="9055956" cy="5486400"/>
            </a:xfrm>
            <a:custGeom>
              <a:avLst/>
              <a:gdLst/>
              <a:ahLst/>
              <a:cxnLst/>
              <a:rect l="l" t="t" r="r" b="b"/>
              <a:pathLst>
                <a:path w="9055956" h="5486400">
                  <a:moveTo>
                    <a:pt x="0" y="0"/>
                  </a:moveTo>
                  <a:lnTo>
                    <a:pt x="9055956" y="0"/>
                  </a:lnTo>
                  <a:lnTo>
                    <a:pt x="9055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124075"/>
              <a:ext cx="9026142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 spc="600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WELCHER BERUF KÖNNTE DAS SEIN?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8159" y="269383"/>
            <a:ext cx="17914505" cy="9838033"/>
            <a:chOff x="0" y="0"/>
            <a:chExt cx="23886007" cy="13117377"/>
          </a:xfrm>
        </p:grpSpPr>
        <p:sp>
          <p:nvSpPr>
            <p:cNvPr id="3" name="Freeform 3"/>
            <p:cNvSpPr/>
            <p:nvPr/>
          </p:nvSpPr>
          <p:spPr>
            <a:xfrm>
              <a:off x="1117107" y="0"/>
              <a:ext cx="21651792" cy="13117377"/>
            </a:xfrm>
            <a:custGeom>
              <a:avLst/>
              <a:gdLst/>
              <a:ahLst/>
              <a:cxnLst/>
              <a:rect l="l" t="t" r="r" b="b"/>
              <a:pathLst>
                <a:path w="21651792" h="13117377">
                  <a:moveTo>
                    <a:pt x="0" y="0"/>
                  </a:moveTo>
                  <a:lnTo>
                    <a:pt x="21651792" y="0"/>
                  </a:lnTo>
                  <a:lnTo>
                    <a:pt x="21651792" y="13117377"/>
                  </a:lnTo>
                  <a:lnTo>
                    <a:pt x="0" y="13117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279411"/>
              <a:ext cx="23886007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00"/>
                </a:lnSpc>
              </a:pPr>
              <a:r>
                <a:rPr lang="en-US" sz="6000" spc="120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ORGELBAUER/IN EFZ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671" y="590177"/>
            <a:ext cx="18146329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BERUF C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57474"/>
            <a:ext cx="11220949" cy="458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STOREN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LEITER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DRAUSSEN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HÖHENANGST ÜBERWINDEN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SONNENSCHUTZ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698037" y="4536877"/>
            <a:ext cx="6912143" cy="4114800"/>
            <a:chOff x="0" y="0"/>
            <a:chExt cx="9216190" cy="5486400"/>
          </a:xfrm>
        </p:grpSpPr>
        <p:sp>
          <p:nvSpPr>
            <p:cNvPr id="5" name="Freeform 5"/>
            <p:cNvSpPr/>
            <p:nvPr/>
          </p:nvSpPr>
          <p:spPr>
            <a:xfrm>
              <a:off x="160234" y="0"/>
              <a:ext cx="9055956" cy="5486400"/>
            </a:xfrm>
            <a:custGeom>
              <a:avLst/>
              <a:gdLst/>
              <a:ahLst/>
              <a:cxnLst/>
              <a:rect l="l" t="t" r="r" b="b"/>
              <a:pathLst>
                <a:path w="9055956" h="5486400">
                  <a:moveTo>
                    <a:pt x="0" y="0"/>
                  </a:moveTo>
                  <a:lnTo>
                    <a:pt x="9055956" y="0"/>
                  </a:lnTo>
                  <a:lnTo>
                    <a:pt x="9055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124075"/>
              <a:ext cx="9026142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 spc="600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WELCHER BERUF KÖNNTE DAS SEIN?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9383"/>
            <a:ext cx="16359210" cy="9708490"/>
            <a:chOff x="0" y="0"/>
            <a:chExt cx="21812280" cy="12944654"/>
          </a:xfrm>
        </p:grpSpPr>
        <p:sp>
          <p:nvSpPr>
            <p:cNvPr id="3" name="Freeform 3"/>
            <p:cNvSpPr/>
            <p:nvPr/>
          </p:nvSpPr>
          <p:spPr>
            <a:xfrm>
              <a:off x="445588" y="0"/>
              <a:ext cx="21366692" cy="12944654"/>
            </a:xfrm>
            <a:custGeom>
              <a:avLst/>
              <a:gdLst/>
              <a:ahLst/>
              <a:cxnLst/>
              <a:rect l="l" t="t" r="r" b="b"/>
              <a:pathLst>
                <a:path w="21366692" h="12944654">
                  <a:moveTo>
                    <a:pt x="0" y="0"/>
                  </a:moveTo>
                  <a:lnTo>
                    <a:pt x="21366692" y="0"/>
                  </a:lnTo>
                  <a:lnTo>
                    <a:pt x="21366692" y="12944654"/>
                  </a:lnTo>
                  <a:lnTo>
                    <a:pt x="0" y="12944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222912"/>
              <a:ext cx="21383299" cy="3667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00"/>
                </a:lnSpc>
              </a:pPr>
              <a:r>
                <a:rPr lang="en-US" sz="6000" spc="120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FACHMANN/-FRAU SONNENSCHUTZ UND STORENTECHNIK EFZ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671" y="590177"/>
            <a:ext cx="18146329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BERUF 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22352"/>
            <a:ext cx="11220949" cy="3819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RASENMÄHER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KETTENSÄGE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WERKSTATT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VERKAUF</a:t>
            </a:r>
          </a:p>
          <a:p>
            <a:pPr marL="1082180" lvl="1" indent="-541090" algn="just">
              <a:lnSpc>
                <a:spcPts val="6014"/>
              </a:lnSpc>
              <a:buFont typeface="Arial"/>
              <a:buChar char="•"/>
            </a:pPr>
            <a:r>
              <a:rPr lang="en-US" sz="5012" spc="1002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MECHANIK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698037" y="4536877"/>
            <a:ext cx="6912143" cy="4114800"/>
            <a:chOff x="0" y="0"/>
            <a:chExt cx="9216190" cy="5486400"/>
          </a:xfrm>
        </p:grpSpPr>
        <p:sp>
          <p:nvSpPr>
            <p:cNvPr id="5" name="Freeform 5"/>
            <p:cNvSpPr/>
            <p:nvPr/>
          </p:nvSpPr>
          <p:spPr>
            <a:xfrm>
              <a:off x="160234" y="0"/>
              <a:ext cx="9055956" cy="5486400"/>
            </a:xfrm>
            <a:custGeom>
              <a:avLst/>
              <a:gdLst/>
              <a:ahLst/>
              <a:cxnLst/>
              <a:rect l="l" t="t" r="r" b="b"/>
              <a:pathLst>
                <a:path w="9055956" h="5486400">
                  <a:moveTo>
                    <a:pt x="0" y="0"/>
                  </a:moveTo>
                  <a:lnTo>
                    <a:pt x="9055956" y="0"/>
                  </a:lnTo>
                  <a:lnTo>
                    <a:pt x="9055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124075"/>
              <a:ext cx="9026142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 spc="600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WELCHER BERUF KÖNNTE DAS SEIN?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436" y="269383"/>
            <a:ext cx="16037474" cy="9708490"/>
            <a:chOff x="0" y="0"/>
            <a:chExt cx="21383299" cy="12944654"/>
          </a:xfrm>
        </p:grpSpPr>
        <p:sp>
          <p:nvSpPr>
            <p:cNvPr id="3" name="Freeform 3"/>
            <p:cNvSpPr/>
            <p:nvPr/>
          </p:nvSpPr>
          <p:spPr>
            <a:xfrm>
              <a:off x="16607" y="0"/>
              <a:ext cx="21366692" cy="12944654"/>
            </a:xfrm>
            <a:custGeom>
              <a:avLst/>
              <a:gdLst/>
              <a:ahLst/>
              <a:cxnLst/>
              <a:rect l="l" t="t" r="r" b="b"/>
              <a:pathLst>
                <a:path w="21366692" h="12944654">
                  <a:moveTo>
                    <a:pt x="0" y="0"/>
                  </a:moveTo>
                  <a:lnTo>
                    <a:pt x="21366692" y="0"/>
                  </a:lnTo>
                  <a:lnTo>
                    <a:pt x="21366692" y="12944654"/>
                  </a:lnTo>
                  <a:lnTo>
                    <a:pt x="0" y="12944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764814"/>
              <a:ext cx="21383299" cy="2447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00"/>
                </a:lnSpc>
              </a:pPr>
              <a:r>
                <a:rPr lang="en-US" sz="6000" spc="120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MOTORGERÄTEMECHANIKER/IN EFZ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648238"/>
            <a:ext cx="182880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AUFTRAG “LESEN”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10235" y="3309938"/>
            <a:ext cx="9827485" cy="3200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2" lvl="1" indent="-377821" algn="l">
              <a:lnSpc>
                <a:spcPts val="4199"/>
              </a:lnSpc>
              <a:buFont typeface="Arial"/>
              <a:buChar char="•"/>
            </a:pPr>
            <a:r>
              <a:rPr lang="en-US" sz="3499" spc="69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LIES DEN ARTIKEL “UNGEWÖHNLICHE BERUFE” S.14-15 AUFMERKSAM.</a:t>
            </a:r>
          </a:p>
          <a:p>
            <a:pPr algn="l">
              <a:lnSpc>
                <a:spcPts val="4199"/>
              </a:lnSpc>
            </a:pPr>
            <a:endParaRPr lang="en-US" sz="3499" spc="699" dirty="0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755642" lvl="1" indent="-377821" algn="l">
              <a:lnSpc>
                <a:spcPts val="4199"/>
              </a:lnSpc>
              <a:buFont typeface="Arial"/>
              <a:buChar char="•"/>
            </a:pPr>
            <a:r>
              <a:rPr lang="en-US" sz="3499" spc="69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UNTERSTREICHE EINEN SATZ, DER DICH ÜBERRASCHT.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237720" y="2117670"/>
            <a:ext cx="6234470" cy="3648074"/>
            <a:chOff x="0" y="0"/>
            <a:chExt cx="8312627" cy="4864098"/>
          </a:xfrm>
        </p:grpSpPr>
        <p:sp>
          <p:nvSpPr>
            <p:cNvPr id="5" name="Freeform 5"/>
            <p:cNvSpPr/>
            <p:nvPr/>
          </p:nvSpPr>
          <p:spPr>
            <a:xfrm>
              <a:off x="283854" y="0"/>
              <a:ext cx="8028773" cy="4864098"/>
            </a:xfrm>
            <a:custGeom>
              <a:avLst/>
              <a:gdLst/>
              <a:ahLst/>
              <a:cxnLst/>
              <a:rect l="l" t="t" r="r" b="b"/>
              <a:pathLst>
                <a:path w="8028773" h="4864098">
                  <a:moveTo>
                    <a:pt x="0" y="0"/>
                  </a:moveTo>
                  <a:lnTo>
                    <a:pt x="8028773" y="0"/>
                  </a:lnTo>
                  <a:lnTo>
                    <a:pt x="8028773" y="4864098"/>
                  </a:lnTo>
                  <a:lnTo>
                    <a:pt x="0" y="4864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302621"/>
              <a:ext cx="8002341" cy="1621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1"/>
                </a:lnSpc>
              </a:pPr>
              <a:r>
                <a:rPr lang="en-US" sz="2659" spc="531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MATERIAL: SPRUNGBRETTMAGAZIN, MARKER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648238"/>
            <a:ext cx="182880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AUFTRAG “DOMINO”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4113" y="2944330"/>
            <a:ext cx="10175851" cy="5261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1700" lvl="1" indent="-636588" algn="l">
              <a:lnSpc>
                <a:spcPts val="2879"/>
              </a:lnSpc>
              <a:buFont typeface="+mj-lt"/>
              <a:buAutoNum type="arabicPeriod"/>
            </a:pPr>
            <a:r>
              <a:rPr lang="en-US" sz="2400" spc="480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LEGT ALLE DOMINOSTEINE MIT DEM RÜCKEN NACH OBEN AUF DEN TISCH.</a:t>
            </a:r>
          </a:p>
          <a:p>
            <a:pPr marL="901700" lvl="1" indent="-636588" algn="l">
              <a:lnSpc>
                <a:spcPts val="2879"/>
              </a:lnSpc>
              <a:buFont typeface="+mj-lt"/>
              <a:buAutoNum type="arabicPeriod"/>
            </a:pPr>
            <a:r>
              <a:rPr lang="en-US" sz="2400" spc="480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NEHMT ALLE GLEICH VIELE DOMINOSTEINE. (DER STARTSTEIN WIRD NICHT VERTEILT!)</a:t>
            </a:r>
          </a:p>
          <a:p>
            <a:pPr marL="901700" lvl="1" indent="-636588" algn="l">
              <a:lnSpc>
                <a:spcPts val="2879"/>
              </a:lnSpc>
              <a:buFont typeface="+mj-lt"/>
              <a:buAutoNum type="arabicPeriod"/>
            </a:pPr>
            <a:r>
              <a:rPr lang="en-US" sz="2400" spc="480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LEGT DEN STARTSTEIN IN DIE MITTE UND LEST DIE FRAGE DARAUF DURCH. </a:t>
            </a:r>
          </a:p>
          <a:p>
            <a:pPr marL="901700" lvl="1" indent="-636588" algn="l">
              <a:lnSpc>
                <a:spcPts val="3119"/>
              </a:lnSpc>
              <a:buFont typeface="+mj-lt"/>
              <a:buAutoNum type="arabicPeriod"/>
            </a:pPr>
            <a:r>
              <a:rPr lang="en-US" sz="2599" spc="51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WER HAT DIE KORREKTE ANTWORT? DIESE PERSON DARF IHREN DOMINOSTEIN DAZULEGEN. </a:t>
            </a:r>
          </a:p>
          <a:p>
            <a:pPr marL="901700" lvl="1" indent="-636588" algn="l">
              <a:lnSpc>
                <a:spcPts val="2879"/>
              </a:lnSpc>
              <a:buFont typeface="+mj-lt"/>
              <a:buAutoNum type="arabicPeriod"/>
            </a:pPr>
            <a:r>
              <a:rPr lang="en-US" sz="2400" spc="480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SO GEHT ES WEITER, BIS ALLE STEINE GELEGT SIND UND IHR BEIM ZIEL ANKOMMT. </a:t>
            </a:r>
          </a:p>
          <a:p>
            <a:pPr algn="l">
              <a:lnSpc>
                <a:spcPts val="2879"/>
              </a:lnSpc>
            </a:pPr>
            <a:endParaRPr lang="en-US" sz="2400" spc="480" dirty="0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2879"/>
              </a:lnSpc>
            </a:pPr>
            <a:r>
              <a:rPr lang="en-US" sz="2400" spc="480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⟶ NUTZT DEN TEXT IM MAGAZIN, WENN IHR </a:t>
            </a:r>
          </a:p>
          <a:p>
            <a:pPr algn="l">
              <a:lnSpc>
                <a:spcPts val="2879"/>
              </a:lnSpc>
            </a:pPr>
            <a:r>
              <a:rPr lang="en-US" sz="2400" spc="480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    UNSICHER SEID. 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315135" y="2117670"/>
            <a:ext cx="6157055" cy="3648074"/>
            <a:chOff x="0" y="0"/>
            <a:chExt cx="8209407" cy="4864098"/>
          </a:xfrm>
        </p:grpSpPr>
        <p:sp>
          <p:nvSpPr>
            <p:cNvPr id="5" name="Freeform 5"/>
            <p:cNvSpPr/>
            <p:nvPr/>
          </p:nvSpPr>
          <p:spPr>
            <a:xfrm>
              <a:off x="180634" y="0"/>
              <a:ext cx="8028773" cy="4864098"/>
            </a:xfrm>
            <a:custGeom>
              <a:avLst/>
              <a:gdLst/>
              <a:ahLst/>
              <a:cxnLst/>
              <a:rect l="l" t="t" r="r" b="b"/>
              <a:pathLst>
                <a:path w="8028773" h="4864098">
                  <a:moveTo>
                    <a:pt x="0" y="0"/>
                  </a:moveTo>
                  <a:lnTo>
                    <a:pt x="8028773" y="0"/>
                  </a:lnTo>
                  <a:lnTo>
                    <a:pt x="8028773" y="4864098"/>
                  </a:lnTo>
                  <a:lnTo>
                    <a:pt x="0" y="4864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90618"/>
              <a:ext cx="8002341" cy="3242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1"/>
                </a:lnSpc>
              </a:pPr>
              <a:r>
                <a:rPr lang="en-US" sz="2659" spc="531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MATERIAL: </a:t>
              </a:r>
            </a:p>
            <a:p>
              <a:pPr algn="ctr">
                <a:lnSpc>
                  <a:spcPts val="3191"/>
                </a:lnSpc>
              </a:pPr>
              <a:r>
                <a:rPr lang="en-US" sz="2659" spc="531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DOMINOKARTEN, SPRUNGBRETT</a:t>
              </a:r>
            </a:p>
            <a:p>
              <a:pPr algn="ctr">
                <a:lnSpc>
                  <a:spcPts val="3191"/>
                </a:lnSpc>
              </a:pPr>
              <a:endParaRPr lang="en-US" sz="2659" spc="531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ctr">
                <a:lnSpc>
                  <a:spcPts val="3191"/>
                </a:lnSpc>
              </a:pPr>
              <a:r>
                <a:rPr lang="en-US" sz="2659" spc="531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SOZIALFORM: </a:t>
              </a:r>
            </a:p>
            <a:p>
              <a:pPr algn="ctr">
                <a:lnSpc>
                  <a:spcPts val="3191"/>
                </a:lnSpc>
              </a:pPr>
              <a:r>
                <a:rPr lang="en-US" sz="2659" spc="531" dirty="0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2ER- o. 3ER-GRUPPEN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648238"/>
            <a:ext cx="182880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REFLEXION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4113" y="2117670"/>
            <a:ext cx="10175851" cy="668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AUFTRAG: </a:t>
            </a:r>
          </a:p>
          <a:p>
            <a:pPr algn="l">
              <a:lnSpc>
                <a:spcPts val="2999"/>
              </a:lnSpc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BEANTWORTE 2-3 DIESER REFLEXIONSFRAGEN AUF EIN NOTIZPAPIER:</a:t>
            </a:r>
          </a:p>
          <a:p>
            <a:pPr algn="l">
              <a:lnSpc>
                <a:spcPts val="2999"/>
              </a:lnSpc>
            </a:pPr>
            <a:endParaRPr lang="en-US" sz="2499" spc="499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539749" lvl="1" indent="-269875" algn="l">
              <a:lnSpc>
                <a:spcPts val="2999"/>
              </a:lnSpc>
              <a:buFont typeface="Arial"/>
              <a:buChar char="•"/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WELCHER DER VIER BERUFE INTERESSIERT DICH AM MEISTEN? WARUM? </a:t>
            </a:r>
          </a:p>
          <a:p>
            <a:pPr algn="l">
              <a:lnSpc>
                <a:spcPts val="2999"/>
              </a:lnSpc>
            </a:pPr>
            <a:endParaRPr lang="en-US" sz="2499" spc="499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539749" lvl="1" indent="-269875" algn="l">
              <a:lnSpc>
                <a:spcPts val="2999"/>
              </a:lnSpc>
              <a:buFont typeface="Arial"/>
              <a:buChar char="•"/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WELCHER BERUF WÄRE FÜR DICH EHER NICHTS? WESHALB?</a:t>
            </a:r>
          </a:p>
          <a:p>
            <a:pPr algn="l">
              <a:lnSpc>
                <a:spcPts val="2999"/>
              </a:lnSpc>
            </a:pPr>
            <a:endParaRPr lang="en-US" sz="2499" spc="499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539749" lvl="1" indent="-269875" algn="l">
              <a:lnSpc>
                <a:spcPts val="2999"/>
              </a:lnSpc>
              <a:buFont typeface="Arial"/>
              <a:buChar char="•"/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WAS FINDEST DU AN DIESEN BERUFEN ANSTRENGEND, WAS SPANNEND? </a:t>
            </a:r>
          </a:p>
          <a:p>
            <a:pPr algn="l">
              <a:lnSpc>
                <a:spcPts val="2999"/>
              </a:lnSpc>
            </a:pPr>
            <a:endParaRPr lang="en-US" sz="2499" spc="499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539749" lvl="1" indent="-269875" algn="l">
              <a:lnSpc>
                <a:spcPts val="2999"/>
              </a:lnSpc>
              <a:buFont typeface="Arial"/>
              <a:buChar char="•"/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KÖNNTEST DU DIR VORSTELLEN, SELBST EINEN “UNGEWÖHNLICHEN” BERUF ZU WÄHLEN? </a:t>
            </a:r>
          </a:p>
          <a:p>
            <a:pPr algn="l">
              <a:lnSpc>
                <a:spcPts val="2999"/>
              </a:lnSpc>
            </a:pPr>
            <a:endParaRPr lang="en-US" sz="2499" spc="499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2999"/>
              </a:lnSpc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⟶ TAUSCHT EUCH IN EUREN DOMINO-GRUPPEN </a:t>
            </a:r>
          </a:p>
          <a:p>
            <a:pPr algn="l">
              <a:lnSpc>
                <a:spcPts val="2999"/>
              </a:lnSpc>
            </a:pPr>
            <a:r>
              <a:rPr lang="en-US" sz="2499" spc="499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    ÜBER EURE REFLEXION AUS.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1315135" y="2117670"/>
            <a:ext cx="6157055" cy="3648074"/>
            <a:chOff x="0" y="0"/>
            <a:chExt cx="8209407" cy="4864098"/>
          </a:xfrm>
        </p:grpSpPr>
        <p:sp>
          <p:nvSpPr>
            <p:cNvPr id="5" name="Freeform 5"/>
            <p:cNvSpPr/>
            <p:nvPr/>
          </p:nvSpPr>
          <p:spPr>
            <a:xfrm>
              <a:off x="180634" y="0"/>
              <a:ext cx="8028773" cy="4864098"/>
            </a:xfrm>
            <a:custGeom>
              <a:avLst/>
              <a:gdLst/>
              <a:ahLst/>
              <a:cxnLst/>
              <a:rect l="l" t="t" r="r" b="b"/>
              <a:pathLst>
                <a:path w="8028773" h="4864098">
                  <a:moveTo>
                    <a:pt x="0" y="0"/>
                  </a:moveTo>
                  <a:lnTo>
                    <a:pt x="8028773" y="0"/>
                  </a:lnTo>
                  <a:lnTo>
                    <a:pt x="8028773" y="4864098"/>
                  </a:lnTo>
                  <a:lnTo>
                    <a:pt x="0" y="4864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CH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35789"/>
              <a:ext cx="8002341" cy="3242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91"/>
                </a:lnSpc>
              </a:pPr>
              <a:r>
                <a:rPr lang="en-US" sz="2659" spc="531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MATERIAL: </a:t>
              </a:r>
            </a:p>
            <a:p>
              <a:pPr algn="ctr">
                <a:lnSpc>
                  <a:spcPts val="3191"/>
                </a:lnSpc>
              </a:pPr>
              <a:r>
                <a:rPr lang="en-US" sz="2659" spc="531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NOTIZPAPIER, SCHREIBZEUG</a:t>
              </a:r>
            </a:p>
            <a:p>
              <a:pPr algn="ctr">
                <a:lnSpc>
                  <a:spcPts val="3191"/>
                </a:lnSpc>
              </a:pPr>
              <a:endParaRPr lang="en-US" sz="2659" spc="531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endParaRPr>
            </a:p>
            <a:p>
              <a:pPr algn="ctr">
                <a:lnSpc>
                  <a:spcPts val="3191"/>
                </a:lnSpc>
              </a:pPr>
              <a:r>
                <a:rPr lang="en-US" sz="2659" spc="531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SOZIALFORM: </a:t>
              </a:r>
            </a:p>
            <a:p>
              <a:pPr algn="ctr">
                <a:lnSpc>
                  <a:spcPts val="3191"/>
                </a:lnSpc>
              </a:pPr>
              <a:r>
                <a:rPr lang="en-US" sz="2659" spc="531">
                  <a:solidFill>
                    <a:srgbClr val="297235"/>
                  </a:solidFill>
                  <a:latin typeface="Aileron"/>
                  <a:ea typeface="Aileron"/>
                  <a:cs typeface="Aileron"/>
                  <a:sym typeface="Aileron"/>
                </a:rPr>
                <a:t>EA ⟶ 2-3ER GRUPPEN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648238"/>
            <a:ext cx="1828800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79"/>
              </a:lnSpc>
              <a:spcBef>
                <a:spcPct val="0"/>
              </a:spcBef>
            </a:pPr>
            <a:r>
              <a:rPr lang="en-US" sz="7899" b="1">
                <a:solidFill>
                  <a:srgbClr val="297235"/>
                </a:solidFill>
                <a:latin typeface="Aileron Bold"/>
                <a:ea typeface="Aileron Bold"/>
                <a:cs typeface="Aileron Bold"/>
                <a:sym typeface="Aileron Bold"/>
              </a:rPr>
              <a:t>SELTENE BERUFE UND PLAN B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81200" y="3151441"/>
            <a:ext cx="11878973" cy="463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 spc="67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MANCHE BERUFE HABEN NUR WENIGE LEHRSTELLEN ODER ES GIBT SIE NICHT ÜBERALL.</a:t>
            </a:r>
          </a:p>
          <a:p>
            <a:pPr algn="l">
              <a:lnSpc>
                <a:spcPts val="4079"/>
              </a:lnSpc>
            </a:pPr>
            <a:endParaRPr lang="en-US" sz="3399" spc="679" dirty="0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734055" lvl="1" indent="-367027" algn="l">
              <a:lnSpc>
                <a:spcPts val="4079"/>
              </a:lnSpc>
              <a:buFont typeface="Arial"/>
              <a:buChar char="•"/>
            </a:pPr>
            <a:r>
              <a:rPr lang="en-US" sz="3399" spc="67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WARUM IST ES WICHTIG, BEI SELTENEN BERUFEN EINEN PLAN B ZU HABEN?</a:t>
            </a:r>
          </a:p>
          <a:p>
            <a:pPr algn="l">
              <a:lnSpc>
                <a:spcPts val="4079"/>
              </a:lnSpc>
            </a:pPr>
            <a:endParaRPr lang="en-US" sz="3399" spc="679" dirty="0">
              <a:solidFill>
                <a:srgbClr val="297235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734055" lvl="1" indent="-367027" algn="l">
              <a:lnSpc>
                <a:spcPts val="4079"/>
              </a:lnSpc>
              <a:buFont typeface="Arial"/>
              <a:buChar char="•"/>
            </a:pPr>
            <a:r>
              <a:rPr lang="en-US" sz="3399" spc="679" dirty="0">
                <a:solidFill>
                  <a:srgbClr val="297235"/>
                </a:solidFill>
                <a:latin typeface="Aileron"/>
                <a:ea typeface="Aileron"/>
                <a:cs typeface="Aileron"/>
                <a:sym typeface="Aileron"/>
              </a:rPr>
              <a:t>WELCHER BERUF KÖNNTE FÜR DICH EIN GUTER PLAN B SEIN?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15135" y="2560633"/>
            <a:ext cx="6001756" cy="405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Benutzerdefiniert</PresentationFormat>
  <Paragraphs>87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Aileron Bold</vt:lpstr>
      <vt:lpstr>Aileron</vt:lpstr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PP_Ungewöhnliche Berufe</dc:title>
  <cp:lastModifiedBy>Seufert, Tanja</cp:lastModifiedBy>
  <cp:revision>2</cp:revision>
  <dcterms:created xsi:type="dcterms:W3CDTF">2006-08-16T00:00:00Z</dcterms:created>
  <dcterms:modified xsi:type="dcterms:W3CDTF">2026-04-30T12:26:41Z</dcterms:modified>
  <dc:identifier>DAHEGy9FDWE</dc:identifier>
</cp:coreProperties>
</file>