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8288000" cy="10287000"/>
  <p:notesSz cx="6858000" cy="9144000"/>
  <p:embeddedFontLst>
    <p:embeddedFont>
      <p:font typeface="Helvetica World" panose="020B0604020202020204" charset="-128"/>
      <p:regular r:id="rId7"/>
    </p:embeddedFont>
    <p:embeddedFont>
      <p:font typeface="Aileron" panose="020B0604020202020204" charset="0"/>
      <p:regular r:id="rId8"/>
    </p:embeddedFont>
    <p:embeddedFont>
      <p:font typeface="Public Sans" panose="020B0604020202020204" charset="0"/>
      <p:regular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3" d="100"/>
          <a:sy n="63" d="100"/>
        </p:scale>
        <p:origin x="720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rpich Fiona DBF_SUM" userId="bf7663dd-dee2-45c2-8cb9-f94073315bf3" providerId="ADAL" clId="{B9F5A40C-A928-47C7-B4AF-DF91AFDB83B9}"/>
    <pc:docChg chg="modSld">
      <pc:chgData name="Herpich Fiona DBF_SUM" userId="bf7663dd-dee2-45c2-8cb9-f94073315bf3" providerId="ADAL" clId="{B9F5A40C-A928-47C7-B4AF-DF91AFDB83B9}" dt="2026-03-18T19:57:19.496" v="54" actId="790"/>
      <pc:docMkLst>
        <pc:docMk/>
      </pc:docMkLst>
      <pc:sldChg chg="modSp mod">
        <pc:chgData name="Herpich Fiona DBF_SUM" userId="bf7663dd-dee2-45c2-8cb9-f94073315bf3" providerId="ADAL" clId="{B9F5A40C-A928-47C7-B4AF-DF91AFDB83B9}" dt="2026-03-18T19:56:32.698" v="52" actId="790"/>
        <pc:sldMkLst>
          <pc:docMk/>
          <pc:sldMk cId="0" sldId="258"/>
        </pc:sldMkLst>
        <pc:spChg chg="mod">
          <ac:chgData name="Herpich Fiona DBF_SUM" userId="bf7663dd-dee2-45c2-8cb9-f94073315bf3" providerId="ADAL" clId="{B9F5A40C-A928-47C7-B4AF-DF91AFDB83B9}" dt="2026-03-18T19:56:32.698" v="52" actId="790"/>
          <ac:spMkLst>
            <pc:docMk/>
            <pc:sldMk cId="0" sldId="258"/>
            <ac:spMk id="4" creationId="{00000000-0000-0000-0000-000000000000}"/>
          </ac:spMkLst>
        </pc:spChg>
      </pc:sldChg>
      <pc:sldChg chg="modSp mod">
        <pc:chgData name="Herpich Fiona DBF_SUM" userId="bf7663dd-dee2-45c2-8cb9-f94073315bf3" providerId="ADAL" clId="{B9F5A40C-A928-47C7-B4AF-DF91AFDB83B9}" dt="2026-03-18T19:57:07.922" v="53" actId="790"/>
        <pc:sldMkLst>
          <pc:docMk/>
          <pc:sldMk cId="0" sldId="259"/>
        </pc:sldMkLst>
        <pc:spChg chg="mod">
          <ac:chgData name="Herpich Fiona DBF_SUM" userId="bf7663dd-dee2-45c2-8cb9-f94073315bf3" providerId="ADAL" clId="{B9F5A40C-A928-47C7-B4AF-DF91AFDB83B9}" dt="2026-03-18T19:57:07.922" v="53" actId="790"/>
          <ac:spMkLst>
            <pc:docMk/>
            <pc:sldMk cId="0" sldId="259"/>
            <ac:spMk id="4" creationId="{00000000-0000-0000-0000-000000000000}"/>
          </ac:spMkLst>
        </pc:spChg>
      </pc:sldChg>
      <pc:sldChg chg="modSp mod">
        <pc:chgData name="Herpich Fiona DBF_SUM" userId="bf7663dd-dee2-45c2-8cb9-f94073315bf3" providerId="ADAL" clId="{B9F5A40C-A928-47C7-B4AF-DF91AFDB83B9}" dt="2026-03-18T19:57:19.496" v="54" actId="790"/>
        <pc:sldMkLst>
          <pc:docMk/>
          <pc:sldMk cId="0" sldId="260"/>
        </pc:sldMkLst>
        <pc:spChg chg="mod">
          <ac:chgData name="Herpich Fiona DBF_SUM" userId="bf7663dd-dee2-45c2-8cb9-f94073315bf3" providerId="ADAL" clId="{B9F5A40C-A928-47C7-B4AF-DF91AFDB83B9}" dt="2026-03-18T19:57:19.496" v="54" actId="790"/>
          <ac:spMkLst>
            <pc:docMk/>
            <pc:sldMk cId="0" sldId="260"/>
            <ac:spMk id="4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257477" y="3595661"/>
            <a:ext cx="8352717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32"/>
              </a:lnSpc>
            </a:pPr>
            <a:r>
              <a:rPr lang="en-US" sz="8026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EBA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57477" y="4994213"/>
            <a:ext cx="11713658" cy="7054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3"/>
              </a:lnSpc>
            </a:pPr>
            <a:r>
              <a:rPr lang="en-US" sz="4102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IN ZWEI JAHREN ZUM BERUFSABSCHLUSS</a:t>
            </a:r>
          </a:p>
        </p:txBody>
      </p:sp>
      <p:sp>
        <p:nvSpPr>
          <p:cNvPr id="4" name="Freeform 4"/>
          <p:cNvSpPr/>
          <p:nvPr/>
        </p:nvSpPr>
        <p:spPr>
          <a:xfrm rot="-5400000">
            <a:off x="14980332" y="8451457"/>
            <a:ext cx="164458" cy="272960"/>
          </a:xfrm>
          <a:custGeom>
            <a:avLst/>
            <a:gdLst/>
            <a:ahLst/>
            <a:cxnLst/>
            <a:rect l="l" t="t" r="r" b="b"/>
            <a:pathLst>
              <a:path w="164458" h="272960">
                <a:moveTo>
                  <a:pt x="0" y="0"/>
                </a:moveTo>
                <a:lnTo>
                  <a:pt x="164459" y="0"/>
                </a:lnTo>
                <a:lnTo>
                  <a:pt x="164459" y="272960"/>
                </a:lnTo>
                <a:lnTo>
                  <a:pt x="0" y="272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5" name="TextBox 5"/>
          <p:cNvSpPr txBox="1"/>
          <p:nvPr/>
        </p:nvSpPr>
        <p:spPr>
          <a:xfrm>
            <a:off x="2257477" y="7460491"/>
            <a:ext cx="6309999" cy="1209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191"/>
              </a:lnSpc>
              <a:spcBef>
                <a:spcPct val="0"/>
              </a:spcBef>
            </a:pPr>
            <a:r>
              <a:rPr lang="en-US" sz="2659" spc="53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SPRUNGBRETTMAGAZIN</a:t>
            </a:r>
          </a:p>
          <a:p>
            <a:pPr algn="just">
              <a:lnSpc>
                <a:spcPts val="3191"/>
              </a:lnSpc>
              <a:spcBef>
                <a:spcPct val="0"/>
              </a:spcBef>
            </a:pPr>
            <a:r>
              <a:rPr lang="en-US" sz="2659" spc="53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3_2025/26</a:t>
            </a:r>
          </a:p>
          <a:p>
            <a:pPr algn="just">
              <a:lnSpc>
                <a:spcPts val="3191"/>
              </a:lnSpc>
              <a:spcBef>
                <a:spcPct val="0"/>
              </a:spcBef>
            </a:pPr>
            <a:r>
              <a:rPr lang="en-US" sz="2659" spc="53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S.16-17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879991" y="1009650"/>
            <a:ext cx="6528018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32"/>
              </a:lnSpc>
            </a:pPr>
            <a:r>
              <a:rPr lang="en-US" sz="8026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EBA oder EFZ</a:t>
            </a:r>
          </a:p>
        </p:txBody>
      </p:sp>
      <p:sp>
        <p:nvSpPr>
          <p:cNvPr id="3" name="Freeform 3"/>
          <p:cNvSpPr/>
          <p:nvPr/>
        </p:nvSpPr>
        <p:spPr>
          <a:xfrm rot="-5400000">
            <a:off x="14980332" y="8451457"/>
            <a:ext cx="164458" cy="272960"/>
          </a:xfrm>
          <a:custGeom>
            <a:avLst/>
            <a:gdLst/>
            <a:ahLst/>
            <a:cxnLst/>
            <a:rect l="l" t="t" r="r" b="b"/>
            <a:pathLst>
              <a:path w="164458" h="272960">
                <a:moveTo>
                  <a:pt x="0" y="0"/>
                </a:moveTo>
                <a:lnTo>
                  <a:pt x="164459" y="0"/>
                </a:lnTo>
                <a:lnTo>
                  <a:pt x="164459" y="272960"/>
                </a:lnTo>
                <a:lnTo>
                  <a:pt x="0" y="272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4" name="TextBox 4"/>
          <p:cNvSpPr txBox="1"/>
          <p:nvPr/>
        </p:nvSpPr>
        <p:spPr>
          <a:xfrm>
            <a:off x="2108561" y="3258964"/>
            <a:ext cx="14070878" cy="5482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38"/>
              </a:lnSpc>
            </a:pPr>
            <a:r>
              <a:rPr lang="en-US" sz="388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Wer von euch kennt jemanden, der eine EBA-Lehre macht oder gemacht hat? </a:t>
            </a:r>
          </a:p>
          <a:p>
            <a:pPr algn="ctr">
              <a:lnSpc>
                <a:spcPts val="5438"/>
              </a:lnSpc>
            </a:pPr>
            <a:endParaRPr lang="en-US" sz="3884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5438"/>
              </a:lnSpc>
            </a:pPr>
            <a:endParaRPr lang="en-US" sz="3884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ctr">
              <a:lnSpc>
                <a:spcPts val="5438"/>
              </a:lnSpc>
            </a:pPr>
            <a:r>
              <a:rPr lang="en-US" sz="388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ZIEL </a:t>
            </a:r>
          </a:p>
          <a:p>
            <a:pPr algn="ctr">
              <a:lnSpc>
                <a:spcPts val="5438"/>
              </a:lnSpc>
            </a:pPr>
            <a:r>
              <a:rPr lang="en-US" sz="3884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In dieser Lektion setzten wir uns mit den zwei verschiedenen Lehrformen auseinander. Weiter reflektiert ihr, welche Lehrstellenform für euch in Frage kommt.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15292" y="3141358"/>
            <a:ext cx="6021580" cy="3648074"/>
          </a:xfrm>
          <a:custGeom>
            <a:avLst/>
            <a:gdLst/>
            <a:ahLst/>
            <a:cxnLst/>
            <a:rect l="l" t="t" r="r" b="b"/>
            <a:pathLst>
              <a:path w="6021580" h="3648074">
                <a:moveTo>
                  <a:pt x="0" y="0"/>
                </a:moveTo>
                <a:lnTo>
                  <a:pt x="6021580" y="0"/>
                </a:lnTo>
                <a:lnTo>
                  <a:pt x="6021580" y="3648074"/>
                </a:lnTo>
                <a:lnTo>
                  <a:pt x="0" y="3648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TextBox 3"/>
          <p:cNvSpPr txBox="1"/>
          <p:nvPr/>
        </p:nvSpPr>
        <p:spPr>
          <a:xfrm>
            <a:off x="-2115622" y="782164"/>
            <a:ext cx="18288000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2"/>
              </a:lnSpc>
            </a:pPr>
            <a:r>
              <a:rPr lang="en-US" sz="8026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Gruppenarbeit EBA - EFZ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36300" y="2597102"/>
            <a:ext cx="10308242" cy="6365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AUFTRAG: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1) Ihr werdet den folgenden Themen zugeteilt:</a:t>
            </a:r>
          </a:p>
          <a:p>
            <a:pPr marL="561933" lvl="1" indent="-280967" algn="l">
              <a:lnSpc>
                <a:spcPts val="3643"/>
              </a:lnSpc>
              <a:buFont typeface="Arial"/>
              <a:buChar char="•"/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Dauer der Lehre und Anzahl möglicher Berufe </a:t>
            </a:r>
          </a:p>
          <a:p>
            <a:pPr marL="561933" lvl="1" indent="-280967" algn="l">
              <a:lnSpc>
                <a:spcPts val="3643"/>
              </a:lnSpc>
              <a:buFont typeface="Arial"/>
              <a:buChar char="•"/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Schulische Anforderung und Berufsschule </a:t>
            </a:r>
          </a:p>
          <a:p>
            <a:pPr marL="561933" lvl="1" indent="-280967" algn="l">
              <a:lnSpc>
                <a:spcPts val="3643"/>
              </a:lnSpc>
              <a:buFont typeface="Arial"/>
              <a:buChar char="•"/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Betriebliche Ausbildung - Was ist der Unterschied </a:t>
            </a:r>
            <a:b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</a:b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bei EBA oder EFZ? </a:t>
            </a:r>
          </a:p>
          <a:p>
            <a:pPr marL="561933" lvl="1" indent="-280967" algn="l">
              <a:lnSpc>
                <a:spcPts val="3643"/>
              </a:lnSpc>
              <a:buFont typeface="Arial"/>
              <a:buChar char="•"/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Weiterbildung / Zukunft nach der EBA- oder EFZ-Lehre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2) Setzt euch in den Gruppen zusammen mit dem nötigen Material.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3) Informiert euch online über die vorgegebenen Punkte.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4) Notiert eure Inhalte übersichtlich auf einem A3-Plakat.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5) Bereitet eine kurze Präsentation vor. </a:t>
            </a:r>
          </a:p>
          <a:p>
            <a:pPr algn="l">
              <a:lnSpc>
                <a:spcPts val="3643"/>
              </a:lnSpc>
            </a:pPr>
            <a:endParaRPr lang="de-CH" sz="2602" noProof="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⟶ Das Plakat wird im Plenum präsentiert. </a:t>
            </a:r>
          </a:p>
          <a:p>
            <a:pPr algn="l">
              <a:lnSpc>
                <a:spcPts val="3363"/>
              </a:lnSpc>
            </a:pPr>
            <a:endParaRPr lang="de-CH" sz="2602" noProof="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" name="Freeform 5"/>
          <p:cNvSpPr/>
          <p:nvPr/>
        </p:nvSpPr>
        <p:spPr>
          <a:xfrm rot="-5400000">
            <a:off x="14980332" y="8451457"/>
            <a:ext cx="164458" cy="272960"/>
          </a:xfrm>
          <a:custGeom>
            <a:avLst/>
            <a:gdLst/>
            <a:ahLst/>
            <a:cxnLst/>
            <a:rect l="l" t="t" r="r" b="b"/>
            <a:pathLst>
              <a:path w="164458" h="272960">
                <a:moveTo>
                  <a:pt x="0" y="0"/>
                </a:moveTo>
                <a:lnTo>
                  <a:pt x="164459" y="0"/>
                </a:lnTo>
                <a:lnTo>
                  <a:pt x="164459" y="272960"/>
                </a:lnTo>
                <a:lnTo>
                  <a:pt x="0" y="272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6" name="TextBox 6"/>
          <p:cNvSpPr txBox="1"/>
          <p:nvPr/>
        </p:nvSpPr>
        <p:spPr>
          <a:xfrm>
            <a:off x="11935116" y="3663860"/>
            <a:ext cx="6001756" cy="243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1"/>
              </a:lnSpc>
            </a:pPr>
            <a:r>
              <a:rPr lang="en-US" sz="2659" spc="531" dirty="0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MATERIAL: </a:t>
            </a:r>
          </a:p>
          <a:p>
            <a:pPr algn="ctr">
              <a:lnSpc>
                <a:spcPts val="3191"/>
              </a:lnSpc>
            </a:pPr>
            <a:r>
              <a:rPr lang="en-US" sz="2659" spc="531" dirty="0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SCHREIBZEUG, LAPTOPS,  A3-PAPIER</a:t>
            </a:r>
          </a:p>
          <a:p>
            <a:pPr algn="ctr">
              <a:lnSpc>
                <a:spcPts val="3191"/>
              </a:lnSpc>
            </a:pPr>
            <a:endParaRPr lang="en-US" sz="2659" spc="531" dirty="0">
              <a:solidFill>
                <a:srgbClr val="EEEDEC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ctr">
              <a:lnSpc>
                <a:spcPts val="3191"/>
              </a:lnSpc>
            </a:pPr>
            <a:r>
              <a:rPr lang="en-US" sz="2659" spc="531" dirty="0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SOZIALFORM: </a:t>
            </a:r>
          </a:p>
          <a:p>
            <a:pPr algn="ctr">
              <a:lnSpc>
                <a:spcPts val="3191"/>
              </a:lnSpc>
            </a:pPr>
            <a:r>
              <a:rPr lang="en-US" sz="2659" spc="531" dirty="0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3-4ER-GRUPPEN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450611" y="3073112"/>
            <a:ext cx="6021580" cy="3648074"/>
          </a:xfrm>
          <a:custGeom>
            <a:avLst/>
            <a:gdLst/>
            <a:ahLst/>
            <a:cxnLst/>
            <a:rect l="l" t="t" r="r" b="b"/>
            <a:pathLst>
              <a:path w="6021580" h="3648074">
                <a:moveTo>
                  <a:pt x="0" y="0"/>
                </a:moveTo>
                <a:lnTo>
                  <a:pt x="6021579" y="0"/>
                </a:lnTo>
                <a:lnTo>
                  <a:pt x="6021579" y="3648074"/>
                </a:lnTo>
                <a:lnTo>
                  <a:pt x="0" y="3648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TextBox 3"/>
          <p:cNvSpPr txBox="1"/>
          <p:nvPr/>
        </p:nvSpPr>
        <p:spPr>
          <a:xfrm>
            <a:off x="-2616092" y="736666"/>
            <a:ext cx="18288000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2"/>
              </a:lnSpc>
            </a:pPr>
            <a:r>
              <a:rPr lang="en-US" sz="8026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Arbeit mit den Interviews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27624" y="2609913"/>
            <a:ext cx="10000568" cy="5482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AUFTRAG: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1) Ihr werdet den folgenden Themen zugeteilt:</a:t>
            </a:r>
          </a:p>
          <a:p>
            <a:pPr marL="561933" lvl="1" indent="-280967" algn="l">
              <a:lnSpc>
                <a:spcPts val="3643"/>
              </a:lnSpc>
              <a:buFont typeface="Arial"/>
              <a:buChar char="•"/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Jason - Logistiker EBA</a:t>
            </a:r>
          </a:p>
          <a:p>
            <a:pPr marL="561933" lvl="1" indent="-280967" algn="l">
              <a:lnSpc>
                <a:spcPts val="3643"/>
              </a:lnSpc>
              <a:buFont typeface="Arial"/>
              <a:buChar char="•"/>
            </a:pPr>
            <a:r>
              <a:rPr lang="de-CH" sz="2602" noProof="0" dirty="0" err="1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Honar</a:t>
            </a: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- Gleisbaupraktiker EBA</a:t>
            </a:r>
          </a:p>
          <a:p>
            <a:pPr marL="561933" lvl="1" indent="-280967" algn="l">
              <a:lnSpc>
                <a:spcPts val="3643"/>
              </a:lnSpc>
              <a:buFont typeface="Arial"/>
              <a:buChar char="•"/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Sara - Praktikerin Hotellerie-Hauswirtschaft EBA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2) Lest euren Text gemeinsam durch. 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3) Lest die Fragen auf dem AB5 durch, besprecht die Lösung</a:t>
            </a: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     und haltet eure Antworten fest. </a:t>
            </a:r>
          </a:p>
          <a:p>
            <a:pPr algn="l">
              <a:lnSpc>
                <a:spcPts val="3643"/>
              </a:lnSpc>
            </a:pPr>
            <a:endParaRPr lang="de-CH" sz="2602" noProof="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3643"/>
              </a:lnSpc>
            </a:pPr>
            <a:r>
              <a:rPr lang="de-CH" sz="26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⟶ Die Ergebnisse werden im Klassenzimmer verteilt. Ihr geht herum und lest die Beispiele der anderen Gruppen (Galeriegang). </a:t>
            </a:r>
          </a:p>
          <a:p>
            <a:pPr algn="l">
              <a:lnSpc>
                <a:spcPts val="3363"/>
              </a:lnSpc>
            </a:pPr>
            <a:endParaRPr lang="de-CH" sz="2602" noProof="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" name="Freeform 5"/>
          <p:cNvSpPr/>
          <p:nvPr/>
        </p:nvSpPr>
        <p:spPr>
          <a:xfrm rot="-5400000">
            <a:off x="14980332" y="8451457"/>
            <a:ext cx="164458" cy="272960"/>
          </a:xfrm>
          <a:custGeom>
            <a:avLst/>
            <a:gdLst/>
            <a:ahLst/>
            <a:cxnLst/>
            <a:rect l="l" t="t" r="r" b="b"/>
            <a:pathLst>
              <a:path w="164458" h="272960">
                <a:moveTo>
                  <a:pt x="0" y="0"/>
                </a:moveTo>
                <a:lnTo>
                  <a:pt x="164459" y="0"/>
                </a:lnTo>
                <a:lnTo>
                  <a:pt x="164459" y="272960"/>
                </a:lnTo>
                <a:lnTo>
                  <a:pt x="0" y="272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6" name="TextBox 6"/>
          <p:cNvSpPr txBox="1"/>
          <p:nvPr/>
        </p:nvSpPr>
        <p:spPr>
          <a:xfrm>
            <a:off x="11470435" y="3595614"/>
            <a:ext cx="6001756" cy="24320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1"/>
              </a:lnSpc>
            </a:pPr>
            <a:r>
              <a:rPr lang="en-US" sz="2659" spc="531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MATERIAL: </a:t>
            </a:r>
          </a:p>
          <a:p>
            <a:pPr algn="ctr">
              <a:lnSpc>
                <a:spcPts val="3191"/>
              </a:lnSpc>
            </a:pPr>
            <a:r>
              <a:rPr lang="en-US" sz="2659" spc="531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SPRUNGBRETT, SCHREIBZEUG, AB5</a:t>
            </a:r>
          </a:p>
          <a:p>
            <a:pPr algn="ctr">
              <a:lnSpc>
                <a:spcPts val="3191"/>
              </a:lnSpc>
            </a:pPr>
            <a:endParaRPr lang="en-US" sz="2659" spc="531">
              <a:solidFill>
                <a:srgbClr val="EEEDEC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ctr">
              <a:lnSpc>
                <a:spcPts val="3191"/>
              </a:lnSpc>
            </a:pPr>
            <a:r>
              <a:rPr lang="en-US" sz="2659" spc="531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SOZIALFORM: </a:t>
            </a:r>
          </a:p>
          <a:p>
            <a:pPr algn="ctr">
              <a:lnSpc>
                <a:spcPts val="3191"/>
              </a:lnSpc>
            </a:pPr>
            <a:r>
              <a:rPr lang="en-US" sz="2659" spc="531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2-3ER-GRUPPEN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6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881895" y="3319463"/>
            <a:ext cx="6021580" cy="3648074"/>
          </a:xfrm>
          <a:custGeom>
            <a:avLst/>
            <a:gdLst/>
            <a:ahLst/>
            <a:cxnLst/>
            <a:rect l="l" t="t" r="r" b="b"/>
            <a:pathLst>
              <a:path w="6021580" h="3648074">
                <a:moveTo>
                  <a:pt x="0" y="0"/>
                </a:moveTo>
                <a:lnTo>
                  <a:pt x="6021580" y="0"/>
                </a:lnTo>
                <a:lnTo>
                  <a:pt x="6021580" y="3648074"/>
                </a:lnTo>
                <a:lnTo>
                  <a:pt x="0" y="364807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3" name="TextBox 3"/>
          <p:cNvSpPr txBox="1"/>
          <p:nvPr/>
        </p:nvSpPr>
        <p:spPr>
          <a:xfrm>
            <a:off x="-136492" y="873158"/>
            <a:ext cx="18288000" cy="1238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32"/>
              </a:lnSpc>
            </a:pPr>
            <a:r>
              <a:rPr lang="en-US" sz="8026">
                <a:solidFill>
                  <a:srgbClr val="000000"/>
                </a:solidFill>
                <a:latin typeface="Helvetica World"/>
                <a:ea typeface="Helvetica World"/>
                <a:cs typeface="Helvetica World"/>
                <a:sym typeface="Helvetica World"/>
              </a:rPr>
              <a:t>Persönliche Standortbestimmung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609283" y="2992472"/>
            <a:ext cx="8761335" cy="42960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43"/>
              </a:lnSpc>
            </a:pPr>
            <a:r>
              <a:rPr lang="de-CH" sz="31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AUFTRAG:</a:t>
            </a:r>
          </a:p>
          <a:p>
            <a:pPr algn="l">
              <a:lnSpc>
                <a:spcPts val="4343"/>
              </a:lnSpc>
            </a:pPr>
            <a:r>
              <a:rPr lang="de-CH" sz="31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Bearbeite die Aufträge auf dem AB6. </a:t>
            </a:r>
          </a:p>
          <a:p>
            <a:pPr algn="l">
              <a:lnSpc>
                <a:spcPts val="4343"/>
              </a:lnSpc>
            </a:pPr>
            <a:endParaRPr lang="de-CH" sz="3102" noProof="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  <a:p>
            <a:pPr algn="l">
              <a:lnSpc>
                <a:spcPts val="4343"/>
              </a:lnSpc>
            </a:pPr>
            <a:r>
              <a:rPr lang="de-CH" sz="31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HINWEIS:</a:t>
            </a:r>
          </a:p>
          <a:p>
            <a:pPr algn="l">
              <a:lnSpc>
                <a:spcPts val="4343"/>
              </a:lnSpc>
            </a:pPr>
            <a:r>
              <a:rPr lang="de-CH" sz="3102" noProof="0" dirty="0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Das Blatt könntest du für den Austausch mit deinen Eltern, deiner Lehrperson oder der Berufsberatung verwenden. </a:t>
            </a:r>
          </a:p>
          <a:p>
            <a:pPr algn="l">
              <a:lnSpc>
                <a:spcPts val="3363"/>
              </a:lnSpc>
            </a:pPr>
            <a:endParaRPr lang="de-CH" sz="3102" noProof="0" dirty="0">
              <a:solidFill>
                <a:srgbClr val="000000"/>
              </a:solidFill>
              <a:latin typeface="Public Sans"/>
              <a:ea typeface="Public Sans"/>
              <a:cs typeface="Public Sans"/>
              <a:sym typeface="Public Sans"/>
            </a:endParaRPr>
          </a:p>
        </p:txBody>
      </p:sp>
      <p:sp>
        <p:nvSpPr>
          <p:cNvPr id="5" name="Freeform 5"/>
          <p:cNvSpPr/>
          <p:nvPr/>
        </p:nvSpPr>
        <p:spPr>
          <a:xfrm rot="-5400000">
            <a:off x="14980332" y="8451457"/>
            <a:ext cx="164458" cy="272960"/>
          </a:xfrm>
          <a:custGeom>
            <a:avLst/>
            <a:gdLst/>
            <a:ahLst/>
            <a:cxnLst/>
            <a:rect l="l" t="t" r="r" b="b"/>
            <a:pathLst>
              <a:path w="164458" h="272960">
                <a:moveTo>
                  <a:pt x="0" y="0"/>
                </a:moveTo>
                <a:lnTo>
                  <a:pt x="164459" y="0"/>
                </a:lnTo>
                <a:lnTo>
                  <a:pt x="164459" y="272960"/>
                </a:lnTo>
                <a:lnTo>
                  <a:pt x="0" y="27296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e-CH"/>
          </a:p>
        </p:txBody>
      </p:sp>
      <p:sp>
        <p:nvSpPr>
          <p:cNvPr id="6" name="TextBox 6"/>
          <p:cNvSpPr txBox="1"/>
          <p:nvPr/>
        </p:nvSpPr>
        <p:spPr>
          <a:xfrm>
            <a:off x="10901719" y="3841965"/>
            <a:ext cx="6001756" cy="20267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191"/>
              </a:lnSpc>
            </a:pPr>
            <a:r>
              <a:rPr lang="en-US" sz="2659" spc="531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MATERIAL: </a:t>
            </a:r>
          </a:p>
          <a:p>
            <a:pPr algn="ctr">
              <a:lnSpc>
                <a:spcPts val="3191"/>
              </a:lnSpc>
            </a:pPr>
            <a:r>
              <a:rPr lang="en-US" sz="2659" spc="531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 SCHREIBZEUG, AB6</a:t>
            </a:r>
          </a:p>
          <a:p>
            <a:pPr algn="ctr">
              <a:lnSpc>
                <a:spcPts val="3191"/>
              </a:lnSpc>
            </a:pPr>
            <a:endParaRPr lang="en-US" sz="2659" spc="531">
              <a:solidFill>
                <a:srgbClr val="EEEDEC"/>
              </a:solidFill>
              <a:latin typeface="Aileron"/>
              <a:ea typeface="Aileron"/>
              <a:cs typeface="Aileron"/>
              <a:sym typeface="Aileron"/>
            </a:endParaRPr>
          </a:p>
          <a:p>
            <a:pPr algn="ctr">
              <a:lnSpc>
                <a:spcPts val="3191"/>
              </a:lnSpc>
            </a:pPr>
            <a:r>
              <a:rPr lang="en-US" sz="2659" spc="531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SOZIALFORM: </a:t>
            </a:r>
          </a:p>
          <a:p>
            <a:pPr algn="ctr">
              <a:lnSpc>
                <a:spcPts val="3191"/>
              </a:lnSpc>
            </a:pPr>
            <a:r>
              <a:rPr lang="en-US" sz="2659" spc="531">
                <a:solidFill>
                  <a:srgbClr val="EEEDEC"/>
                </a:solidFill>
                <a:latin typeface="Aileron"/>
                <a:ea typeface="Aileron"/>
                <a:cs typeface="Aileron"/>
                <a:sym typeface="Aileron"/>
              </a:rPr>
              <a:t>EINZELARBEIT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288</Words>
  <Application>Microsoft Office PowerPoint</Application>
  <PresentationFormat>Benutzerdefiniert</PresentationFormat>
  <Paragraphs>56</Paragraphs>
  <Slides>5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</vt:i4>
      </vt:variant>
    </vt:vector>
  </HeadingPairs>
  <TitlesOfParts>
    <vt:vector size="11" baseType="lpstr">
      <vt:lpstr>Public Sans</vt:lpstr>
      <vt:lpstr>Arial</vt:lpstr>
      <vt:lpstr>Helvetica World</vt:lpstr>
      <vt:lpstr>Aileron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EBA oder EFZ</dc:title>
  <cp:lastModifiedBy>Seufert, Tanja</cp:lastModifiedBy>
  <cp:revision>2</cp:revision>
  <dcterms:created xsi:type="dcterms:W3CDTF">2006-08-16T00:00:00Z</dcterms:created>
  <dcterms:modified xsi:type="dcterms:W3CDTF">2026-04-30T12:24:03Z</dcterms:modified>
  <dc:identifier>DAHEJCbh9DI</dc:identifier>
</cp:coreProperties>
</file>